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8" r:id="rId3"/>
    <p:sldId id="257" r:id="rId4"/>
    <p:sldId id="262" r:id="rId5"/>
    <p:sldId id="260" r:id="rId6"/>
    <p:sldId id="261" r:id="rId7"/>
    <p:sldId id="314" r:id="rId8"/>
    <p:sldId id="315" r:id="rId9"/>
    <p:sldId id="258" r:id="rId10"/>
    <p:sldId id="306" r:id="rId11"/>
    <p:sldId id="301" r:id="rId12"/>
    <p:sldId id="310" r:id="rId13"/>
    <p:sldId id="271" r:id="rId14"/>
    <p:sldId id="259" r:id="rId15"/>
    <p:sldId id="307" r:id="rId16"/>
    <p:sldId id="304" r:id="rId17"/>
    <p:sldId id="265" r:id="rId18"/>
    <p:sldId id="302" r:id="rId19"/>
    <p:sldId id="263" r:id="rId20"/>
    <p:sldId id="303" r:id="rId21"/>
    <p:sldId id="305" r:id="rId22"/>
    <p:sldId id="308" r:id="rId23"/>
    <p:sldId id="313" r:id="rId24"/>
    <p:sldId id="312" r:id="rId25"/>
    <p:sldId id="267" r:id="rId26"/>
    <p:sldId id="291" r:id="rId27"/>
    <p:sldId id="289" r:id="rId28"/>
    <p:sldId id="290" r:id="rId29"/>
    <p:sldId id="266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5" autoAdjust="0"/>
    <p:restoredTop sz="86265" autoAdjust="0"/>
  </p:normalViewPr>
  <p:slideViewPr>
    <p:cSldViewPr>
      <p:cViewPr>
        <p:scale>
          <a:sx n="70" d="100"/>
          <a:sy n="70" d="100"/>
        </p:scale>
        <p:origin x="-3024" y="-1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81290-8397-4B13-B369-1BBF9B3F856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0344A-FC36-4A01-8DE0-0F9355D36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0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0344A-FC36-4A01-8DE0-0F9355D369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9624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800" dirty="0" smtClean="0"/>
              <a:t>Stochastic Dynamics</a:t>
            </a:r>
            <a:br>
              <a:rPr lang="en-US" sz="4800" dirty="0" smtClean="0"/>
            </a:br>
            <a:r>
              <a:rPr lang="en-US" sz="4800" dirty="0" smtClean="0"/>
              <a:t>&amp;</a:t>
            </a:r>
            <a:br>
              <a:rPr lang="en-US" sz="4800" dirty="0" smtClean="0"/>
            </a:br>
            <a:r>
              <a:rPr lang="en-US" sz="4800" dirty="0" smtClean="0"/>
              <a:t>Small Networks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838200"/>
          </a:xfrm>
        </p:spPr>
        <p:txBody>
          <a:bodyPr/>
          <a:lstStyle/>
          <a:p>
            <a:r>
              <a:rPr lang="en-US" dirty="0" err="1" smtClean="0"/>
              <a:t>Farzan</a:t>
            </a:r>
            <a:r>
              <a:rPr lang="en-US" dirty="0" smtClean="0"/>
              <a:t> </a:t>
            </a:r>
            <a:r>
              <a:rPr lang="en-US" dirty="0" smtClean="0"/>
              <a:t>Nadim</a:t>
            </a:r>
            <a:endParaRPr lang="en-US" dirty="0"/>
          </a:p>
        </p:txBody>
      </p:sp>
      <p:pic>
        <p:nvPicPr>
          <p:cNvPr id="4" name="Picture 3" descr="stg logo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029200"/>
            <a:ext cx="2641004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vs. noisy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Noisy inputs cause reliable spiking…</a:t>
            </a:r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Ermentrout</a:t>
            </a:r>
            <a:r>
              <a:rPr lang="en-US" sz="2000" dirty="0" smtClean="0"/>
              <a:t> et al, 2008)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Spike-triggered stimulus averages suggest that consistent temporal coding follows in part from a greater sensitivity of spike generation to transients than to steady-state depolarization.</a:t>
            </a:r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Mainen</a:t>
            </a:r>
            <a:r>
              <a:rPr lang="en-US" sz="2000" dirty="0" smtClean="0"/>
              <a:t> &amp; </a:t>
            </a:r>
            <a:r>
              <a:rPr lang="en-US" sz="2000" dirty="0" err="1" smtClean="0"/>
              <a:t>Sejnowski</a:t>
            </a:r>
            <a:r>
              <a:rPr lang="en-US" sz="2000" dirty="0" smtClean="0"/>
              <a:t>, 1995)</a:t>
            </a:r>
            <a:endParaRPr lang="en-US" sz="2000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13889" r="18066" b="16840"/>
          <a:stretch/>
        </p:blipFill>
        <p:spPr bwMode="auto">
          <a:xfrm>
            <a:off x="6019800" y="1219200"/>
            <a:ext cx="2057400" cy="114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098" t="29804" r="22358" b="8485"/>
          <a:stretch>
            <a:fillRect/>
          </a:stretch>
        </p:blipFill>
        <p:spPr bwMode="auto">
          <a:xfrm>
            <a:off x="5334000" y="2514600"/>
            <a:ext cx="3352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50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Constant vs. </a:t>
            </a:r>
            <a:r>
              <a:rPr lang="en-US" strike="sngStrik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noisy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inputs</a:t>
            </a:r>
            <a:endParaRPr lang="en-US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13889" r="18066" b="16840"/>
          <a:stretch/>
        </p:blipFill>
        <p:spPr bwMode="auto">
          <a:xfrm>
            <a:off x="1038225" y="1676400"/>
            <a:ext cx="68389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206514"/>
            <a:ext cx="1837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variable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7375" y="103518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^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042213" y="5562600"/>
            <a:ext cx="3415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Low temporal variability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↓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High trial-to-trial variability (noise)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1688" y="5562600"/>
            <a:ext cx="3371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High temporal variability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↓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Low trial-to-trial variability (noise)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Spatial-variability analogue of the </a:t>
            </a:r>
            <a:r>
              <a:rPr lang="en-US" dirty="0" err="1" smtClean="0"/>
              <a:t>Mainen</a:t>
            </a:r>
            <a:r>
              <a:rPr lang="en-US" dirty="0" smtClean="0"/>
              <a:t> &amp; </a:t>
            </a:r>
            <a:r>
              <a:rPr lang="en-US" dirty="0" err="1" smtClean="0"/>
              <a:t>Sejnowski</a:t>
            </a:r>
            <a:r>
              <a:rPr lang="en-US" dirty="0" smtClean="0"/>
              <a:t> effect?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CNS (or at least sensory systems) represents “</a:t>
            </a:r>
            <a:r>
              <a:rPr lang="en-US" b="1" dirty="0" smtClean="0"/>
              <a:t>information</a:t>
            </a:r>
            <a:r>
              <a:rPr lang="en-US" dirty="0" smtClean="0"/>
              <a:t>” as probability distributions, so the noisiness of neuronal activity is in fact essential to its operation. </a:t>
            </a:r>
            <a:r>
              <a:rPr lang="en-US" sz="2400" dirty="0" smtClean="0"/>
              <a:t>(</a:t>
            </a:r>
            <a:r>
              <a:rPr lang="en-US" sz="2400" dirty="0" err="1" smtClean="0"/>
              <a:t>Knill</a:t>
            </a:r>
            <a:r>
              <a:rPr lang="en-US" sz="2400" dirty="0" smtClean="0"/>
              <a:t> &amp; </a:t>
            </a:r>
            <a:r>
              <a:rPr lang="en-US" sz="2400" dirty="0" err="1" smtClean="0"/>
              <a:t>Pouget</a:t>
            </a:r>
            <a:r>
              <a:rPr lang="en-US" sz="2400" dirty="0" smtClean="0"/>
              <a:t> 2004)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small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dirty="0" smtClean="0"/>
              <a:t>Stochastic Resonance in the nervous system first demonstrated in crayfish mechanoreceptors </a:t>
            </a:r>
            <a:r>
              <a:rPr lang="en-US" sz="2400" dirty="0" smtClean="0"/>
              <a:t>(Douglass et al, 1993)</a:t>
            </a:r>
          </a:p>
          <a:p>
            <a:endParaRPr lang="en-US" sz="2400" dirty="0" smtClean="0"/>
          </a:p>
          <a:p>
            <a:r>
              <a:rPr lang="en-US" dirty="0" smtClean="0"/>
              <a:t>SR in cricket cercal sensory system </a:t>
            </a:r>
            <a:r>
              <a:rPr lang="en-US" sz="2400" dirty="0" smtClean="0"/>
              <a:t>(Levin &amp; Miller, 1996)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561" t="28622" r="15491" b="22553"/>
          <a:stretch>
            <a:fillRect/>
          </a:stretch>
        </p:blipFill>
        <p:spPr bwMode="auto">
          <a:xfrm>
            <a:off x="5867400" y="1295400"/>
            <a:ext cx="3124200" cy="302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96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Stochastic Resonance in Paddlefish prey detection</a:t>
            </a:r>
          </a:p>
          <a:p>
            <a:pPr marL="0" indent="0">
              <a:buNone/>
            </a:pPr>
            <a:r>
              <a:rPr lang="en-US" sz="2400" dirty="0" smtClean="0"/>
              <a:t>(Russell et al, 1999)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6" t="20312" r="5969" b="10416"/>
          <a:stretch/>
        </p:blipFill>
        <p:spPr bwMode="auto">
          <a:xfrm>
            <a:off x="990600" y="2362200"/>
            <a:ext cx="4267200" cy="3836442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928" t="27941" r="10321" b="12500"/>
          <a:stretch>
            <a:fillRect/>
          </a:stretch>
        </p:blipFill>
        <p:spPr bwMode="auto">
          <a:xfrm>
            <a:off x="3200400" y="4343400"/>
            <a:ext cx="4800600" cy="2057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08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 in motor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4"/>
          <a:stretch/>
        </p:blipFill>
        <p:spPr bwMode="auto">
          <a:xfrm>
            <a:off x="3657600" y="2705774"/>
            <a:ext cx="5295900" cy="2171026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" y="1905000"/>
            <a:ext cx="318325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096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latin typeface="Arial" charset="0"/>
              </a:rPr>
              <a:t>Lum</a:t>
            </a:r>
            <a:r>
              <a:rPr lang="en-GB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et al 2005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 in motor neuron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95400"/>
            <a:ext cx="8229600" cy="4678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Transformation of neural code is not always obvious.</a:t>
            </a:r>
            <a:endParaRPr lang="en-US" sz="2000" dirty="0" smtClean="0"/>
          </a:p>
          <a:p>
            <a:pPr lvl="1"/>
            <a:r>
              <a:rPr lang="en-US" sz="2000" dirty="0" smtClean="0"/>
              <a:t>Spike number, not frequency, codes extensor amplitude (stick insect). </a:t>
            </a:r>
          </a:p>
          <a:p>
            <a:pPr lvl="1"/>
            <a:r>
              <a:rPr lang="en-US" sz="2000" dirty="0" smtClean="0"/>
              <a:t>Steadily declining input is transformed to constant amplitude output.</a:t>
            </a:r>
          </a:p>
          <a:p>
            <a:pPr lvl="1"/>
            <a:r>
              <a:rPr lang="en-US" sz="2000" dirty="0" smtClean="0"/>
              <a:t>Fine temporal variability of motor neuron output is </a:t>
            </a:r>
            <a:r>
              <a:rPr lang="en-US" sz="2000" i="1" dirty="0" smtClean="0"/>
              <a:t>mostly</a:t>
            </a:r>
            <a:r>
              <a:rPr lang="en-US" sz="2000" dirty="0" smtClean="0"/>
              <a:t> ignored.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09"/>
          <a:stretch/>
        </p:blipFill>
        <p:spPr bwMode="auto">
          <a:xfrm>
            <a:off x="762000" y="3048000"/>
            <a:ext cx="7352692" cy="339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6477000"/>
            <a:ext cx="4319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600" dirty="0">
                <a:latin typeface="Arial" charset="0"/>
              </a:rPr>
              <a:t>Hooper </a:t>
            </a:r>
            <a:r>
              <a:rPr lang="en-GB" sz="1600" dirty="0" smtClean="0">
                <a:latin typeface="Arial" charset="0"/>
              </a:rPr>
              <a:t>et </a:t>
            </a:r>
            <a:r>
              <a:rPr lang="en-GB" sz="1600" dirty="0">
                <a:latin typeface="Arial" charset="0"/>
              </a:rPr>
              <a:t>al. </a:t>
            </a:r>
            <a:r>
              <a:rPr lang="en-GB" sz="1600" dirty="0" smtClean="0">
                <a:latin typeface="Arial" charset="0"/>
              </a:rPr>
              <a:t>2007</a:t>
            </a:r>
            <a:endParaRPr lang="en-GB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Slow muscles transform spike frequency, spike numbers and burst cycle frequency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04800" y="6477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Arial" charset="0"/>
              </a:rPr>
              <a:t>Morris &amp; Hooper 1998</a:t>
            </a:r>
            <a:endParaRPr lang="en-GB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1667" r="16056" b="16666"/>
          <a:stretch>
            <a:fillRect/>
          </a:stretch>
        </p:blipFill>
        <p:spPr bwMode="auto">
          <a:xfrm>
            <a:off x="1676399" y="1525438"/>
            <a:ext cx="5727405" cy="464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5562600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Measuring the neuromuscular 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6248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Zhurov</a:t>
            </a:r>
            <a:r>
              <a:rPr lang="en-US" dirty="0" smtClean="0"/>
              <a:t> &amp; </a:t>
            </a:r>
            <a:r>
              <a:rPr lang="en-US" dirty="0" err="1" smtClean="0"/>
              <a:t>Brezina</a:t>
            </a:r>
            <a:r>
              <a:rPr lang="en-US" dirty="0" smtClean="0"/>
              <a:t> 2006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3581400" cy="532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0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“brain” as a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is significant variability in the activity of neurons and networks.</a:t>
            </a:r>
          </a:p>
          <a:p>
            <a:r>
              <a:rPr lang="en-US" dirty="0" smtClean="0"/>
              <a:t>How does the brain produce reliable output (consistent behaviors)?</a:t>
            </a:r>
          </a:p>
          <a:p>
            <a:endParaRPr lang="en-US" dirty="0"/>
          </a:p>
          <a:p>
            <a:r>
              <a:rPr lang="en-US" dirty="0" smtClean="0"/>
              <a:t>Does the robustness of functional networks overcome the variability due to noise?</a:t>
            </a:r>
          </a:p>
          <a:p>
            <a:r>
              <a:rPr lang="en-US" dirty="0" smtClean="0"/>
              <a:t>Or is </a:t>
            </a:r>
            <a:r>
              <a:rPr lang="en-US" dirty="0" err="1" smtClean="0"/>
              <a:t>stochasticity</a:t>
            </a:r>
            <a:r>
              <a:rPr lang="en-US" dirty="0" smtClean="0"/>
              <a:t> a necessary component of how the system works? </a:t>
            </a:r>
          </a:p>
          <a:p>
            <a:pPr lvl="1"/>
            <a:r>
              <a:rPr lang="en-US" sz="2200" dirty="0"/>
              <a:t>(</a:t>
            </a:r>
            <a:r>
              <a:rPr lang="en-US" sz="2200" dirty="0" err="1"/>
              <a:t>Yarom</a:t>
            </a:r>
            <a:r>
              <a:rPr lang="en-US" sz="2200" dirty="0"/>
              <a:t> &amp; </a:t>
            </a:r>
            <a:r>
              <a:rPr lang="en-US" sz="2200" dirty="0" err="1"/>
              <a:t>Hounsgaard</a:t>
            </a:r>
            <a:r>
              <a:rPr lang="en-US" sz="2200" dirty="0"/>
              <a:t> 2011)</a:t>
            </a:r>
          </a:p>
          <a:p>
            <a:endParaRPr lang="en-US" sz="2600" dirty="0" smtClean="0"/>
          </a:p>
          <a:p>
            <a:r>
              <a:rPr lang="en-US" dirty="0" smtClean="0"/>
              <a:t>What can we learn from </a:t>
            </a:r>
            <a:r>
              <a:rPr lang="en-US" b="1" dirty="0" smtClean="0"/>
              <a:t>Small Networks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Measuring the neuromuscular 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Zhurov</a:t>
            </a:r>
            <a:r>
              <a:rPr lang="en-US" dirty="0" smtClean="0"/>
              <a:t> &amp; </a:t>
            </a:r>
            <a:r>
              <a:rPr lang="en-US" dirty="0" err="1" smtClean="0"/>
              <a:t>Brezina</a:t>
            </a:r>
            <a:r>
              <a:rPr lang="en-US" dirty="0" smtClean="0"/>
              <a:t> 2006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350" t="21765" r="11290" b="28823"/>
          <a:stretch>
            <a:fillRect/>
          </a:stretch>
        </p:blipFill>
        <p:spPr bwMode="auto">
          <a:xfrm>
            <a:off x="1828800" y="1143000"/>
            <a:ext cx="5410200" cy="17614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05000" y="1219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4000" t="9815" r="17750" b="11201"/>
          <a:stretch>
            <a:fillRect/>
          </a:stretch>
        </p:blipFill>
        <p:spPr bwMode="auto">
          <a:xfrm>
            <a:off x="1676400" y="2943330"/>
            <a:ext cx="5715000" cy="3579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40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Measuring the neuromuscular transform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8" t="1389"/>
          <a:stretch/>
        </p:blipFill>
        <p:spPr bwMode="auto">
          <a:xfrm>
            <a:off x="2971800" y="968611"/>
            <a:ext cx="4396791" cy="581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6248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Zhurov</a:t>
            </a:r>
            <a:r>
              <a:rPr lang="en-US" dirty="0" smtClean="0"/>
              <a:t> &amp; </a:t>
            </a:r>
            <a:r>
              <a:rPr lang="en-US" dirty="0" err="1" smtClean="0"/>
              <a:t>Brezina</a:t>
            </a:r>
            <a:r>
              <a:rPr lang="en-US" dirty="0" smtClean="0"/>
              <a:t>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Temporal variability can be subject to filtering in sensory systems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84960"/>
            <a:ext cx="7208520" cy="39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6096000"/>
            <a:ext cx="220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Nagel &amp; Wilson,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the circuitry helps</a:t>
            </a:r>
            <a:endParaRPr lang="en-US" dirty="0"/>
          </a:p>
        </p:txBody>
      </p:sp>
      <p:pic>
        <p:nvPicPr>
          <p:cNvPr id="4" name="Picture 2" descr="\\AMPA\farzan\work\schematics\pyloric rhythm full schemat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629399" cy="5261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Modulator-induced variability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5257800" cy="2696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32766"/>
            <a:ext cx="5257800" cy="2696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116693"/>
            <a:ext cx="156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l-GR" dirty="0" smtClean="0"/>
              <a:t>μ</a:t>
            </a:r>
            <a:r>
              <a:rPr lang="en-US" dirty="0" smtClean="0"/>
              <a:t>M Proctolin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117068"/>
            <a:ext cx="200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el-GR" dirty="0" smtClean="0"/>
              <a:t>μ</a:t>
            </a:r>
            <a:r>
              <a:rPr lang="en-US" dirty="0" smtClean="0"/>
              <a:t>M </a:t>
            </a:r>
            <a:r>
              <a:rPr lang="en-US" dirty="0" err="1" smtClean="0"/>
              <a:t>Octopamine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51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Exploring neuromodulatory Effects in sensory systems</a:t>
            </a:r>
            <a:endParaRPr lang="en-US" sz="36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539874"/>
            <a:ext cx="260242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5303837"/>
            <a:ext cx="3009900" cy="9445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Opposing effects of AST and DA on </a:t>
            </a:r>
            <a:r>
              <a:rPr lang="en-US" dirty="0"/>
              <a:t>the </a:t>
            </a:r>
            <a:r>
              <a:rPr lang="en-US" dirty="0" err="1" smtClean="0"/>
              <a:t>coxobasal</a:t>
            </a:r>
            <a:r>
              <a:rPr lang="en-US" dirty="0" smtClean="0"/>
              <a:t> </a:t>
            </a:r>
            <a:r>
              <a:rPr lang="en-US" dirty="0" err="1"/>
              <a:t>chordotonal</a:t>
            </a:r>
            <a:r>
              <a:rPr lang="en-US" dirty="0"/>
              <a:t> organ </a:t>
            </a:r>
            <a:r>
              <a:rPr lang="en-US" dirty="0" smtClean="0"/>
              <a:t>response in </a:t>
            </a:r>
            <a:r>
              <a:rPr lang="en-US" i="1" dirty="0" err="1" smtClean="0"/>
              <a:t>Carcinus</a:t>
            </a:r>
            <a:r>
              <a:rPr lang="en-US" i="1" dirty="0" smtClean="0"/>
              <a:t> </a:t>
            </a:r>
            <a:r>
              <a:rPr lang="en-US" i="1" dirty="0" err="1" smtClean="0"/>
              <a:t>maenas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493837"/>
            <a:ext cx="260746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2454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err="1">
                <a:latin typeface="Arial" charset="0"/>
              </a:rPr>
              <a:t>Billimoria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 smtClean="0">
                <a:latin typeface="Arial" charset="0"/>
              </a:rPr>
              <a:t>et al 2006</a:t>
            </a:r>
            <a:endParaRPr lang="en-GB" sz="1400" dirty="0">
              <a:latin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55368"/>
          <a:stretch/>
        </p:blipFill>
        <p:spPr bwMode="auto">
          <a:xfrm>
            <a:off x="6400800" y="1925698"/>
            <a:ext cx="2611817" cy="135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2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 in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221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Directed songs have much less variability than undirected songs</a:t>
            </a:r>
          </a:p>
          <a:p>
            <a:r>
              <a:rPr lang="en-US" sz="2400" dirty="0"/>
              <a:t>LMAN activity generates behavioral variability important for learning</a:t>
            </a:r>
            <a:endParaRPr lang="en-US" sz="2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600" dirty="0" err="1" smtClean="0"/>
              <a:t>Doupe</a:t>
            </a:r>
            <a:r>
              <a:rPr lang="en-US" sz="1600" dirty="0" smtClean="0"/>
              <a:t> 2006-2012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2847974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56" y="1371600"/>
            <a:ext cx="3932992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613919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sz="1400" dirty="0" smtClean="0"/>
              <a:t>Kao, Wright, </a:t>
            </a:r>
            <a:r>
              <a:rPr lang="en-US" sz="1400" dirty="0" err="1" smtClean="0"/>
              <a:t>Doupe</a:t>
            </a:r>
            <a:r>
              <a:rPr lang="en-US" sz="1400" dirty="0" smtClean="0"/>
              <a:t>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29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 in behavior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523037"/>
            <a:ext cx="4038600" cy="258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1400" dirty="0" smtClean="0"/>
              <a:t>Leblois, Wendel, Perkel 2010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153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Song variability is decreased by dopamine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3" r="60921"/>
          <a:stretch/>
        </p:blipFill>
        <p:spPr bwMode="auto">
          <a:xfrm>
            <a:off x="914400" y="1895476"/>
            <a:ext cx="2828925" cy="412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249906" cy="297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3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small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Knowing the circuitry helps</a:t>
            </a:r>
          </a:p>
          <a:p>
            <a:pPr lvl="1"/>
            <a:r>
              <a:rPr lang="en-US" dirty="0" smtClean="0"/>
              <a:t>Identify the processing mechanisms</a:t>
            </a:r>
          </a:p>
          <a:p>
            <a:pPr lvl="1"/>
            <a:r>
              <a:rPr lang="en-US" dirty="0" smtClean="0"/>
              <a:t>Understand what the whole network is doing</a:t>
            </a:r>
          </a:p>
          <a:p>
            <a:pPr lvl="1"/>
            <a:r>
              <a:rPr lang="en-US" dirty="0" smtClean="0"/>
              <a:t>Understand the </a:t>
            </a:r>
            <a:r>
              <a:rPr lang="en-US" b="1" dirty="0" smtClean="0"/>
              <a:t>true </a:t>
            </a:r>
            <a:r>
              <a:rPr lang="en-US" dirty="0" smtClean="0"/>
              <a:t>inputs and outputs of the network</a:t>
            </a:r>
          </a:p>
          <a:p>
            <a:r>
              <a:rPr lang="en-US" dirty="0" smtClean="0"/>
              <a:t>Identify inter-network interactions that give rise to variability</a:t>
            </a:r>
          </a:p>
          <a:p>
            <a:r>
              <a:rPr lang="en-US" dirty="0" smtClean="0"/>
              <a:t>Identify the role of neuromodulators in changing the dynamics of the network and its level of variability</a:t>
            </a:r>
          </a:p>
          <a:p>
            <a:r>
              <a:rPr lang="en-US" dirty="0" smtClean="0"/>
              <a:t>Manipulate whole networks rather than individual neurons.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Some thoughts…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 neurons or networks use noise to their benefit?</a:t>
            </a:r>
          </a:p>
          <a:p>
            <a:pPr lvl="1"/>
            <a:r>
              <a:rPr lang="en-US" dirty="0"/>
              <a:t>To prove this, one must show that changing the levels of “noise” </a:t>
            </a:r>
            <a:r>
              <a:rPr lang="en-US" u="sng" dirty="0"/>
              <a:t>intrinsic to the system </a:t>
            </a:r>
            <a:r>
              <a:rPr lang="en-US" dirty="0"/>
              <a:t>affects its performance.</a:t>
            </a:r>
          </a:p>
          <a:p>
            <a:r>
              <a:rPr lang="en-US" dirty="0" smtClean="0"/>
              <a:t>Do neurons act as input-output devices?</a:t>
            </a:r>
          </a:p>
          <a:p>
            <a:r>
              <a:rPr lang="en-US" dirty="0" smtClean="0"/>
              <a:t>Do networks act as input-output devices? </a:t>
            </a:r>
          </a:p>
          <a:p>
            <a:r>
              <a:rPr lang="en-US" dirty="0" smtClean="0"/>
              <a:t>Are networks (not individual neurons) really noisy?</a:t>
            </a:r>
          </a:p>
          <a:p>
            <a:r>
              <a:rPr lang="en-US" dirty="0" smtClean="0"/>
              <a:t>Is maximum “information transfer” desirable for a neuron or network?</a:t>
            </a:r>
          </a:p>
          <a:p>
            <a:pPr lvl="1"/>
            <a:r>
              <a:rPr lang="en-US" dirty="0" smtClean="0"/>
              <a:t>Not necessarily (McDonnell &amp; Ward, 2011).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/>
              <a:t>Noise</a:t>
            </a:r>
            <a:r>
              <a:rPr lang="en-US" dirty="0" smtClean="0"/>
              <a:t>” in 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“The brain is noisy.” </a:t>
            </a:r>
            <a:r>
              <a:rPr lang="en-US" sz="2400" dirty="0" smtClean="0"/>
              <a:t>(</a:t>
            </a:r>
            <a:r>
              <a:rPr lang="en-US" sz="2400" dirty="0" err="1" smtClean="0"/>
              <a:t>Ermentrout</a:t>
            </a:r>
            <a:r>
              <a:rPr lang="en-US" sz="2400" dirty="0" smtClean="0"/>
              <a:t> et al, 2008)</a:t>
            </a:r>
          </a:p>
          <a:p>
            <a:endParaRPr lang="en-US" sz="2400" dirty="0" smtClean="0"/>
          </a:p>
          <a:p>
            <a:r>
              <a:rPr lang="en-US" dirty="0" smtClean="0"/>
              <a:t>“Noise…poses a fundamental problem for information processing and affects all aspects of nervous-system function.” </a:t>
            </a:r>
            <a:r>
              <a:rPr lang="en-US" sz="2400" dirty="0" smtClean="0"/>
              <a:t>(Faisal et al, 2008)</a:t>
            </a:r>
          </a:p>
          <a:p>
            <a:endParaRPr lang="en-US" dirty="0" smtClean="0"/>
          </a:p>
          <a:p>
            <a:r>
              <a:rPr lang="en-US" dirty="0" smtClean="0"/>
              <a:t>In the context of the “</a:t>
            </a:r>
            <a:r>
              <a:rPr lang="en-US" b="1" dirty="0" smtClean="0"/>
              <a:t>neural code</a:t>
            </a:r>
            <a:r>
              <a:rPr lang="en-US" dirty="0" smtClean="0"/>
              <a:t>”…</a:t>
            </a:r>
          </a:p>
          <a:p>
            <a:pPr lvl="1"/>
            <a:r>
              <a:rPr lang="en-US" dirty="0" smtClean="0"/>
              <a:t>For rate code: “variations in inter-spike intervals might be considered unwanted noise.”</a:t>
            </a:r>
          </a:p>
          <a:p>
            <a:pPr lvl="1"/>
            <a:r>
              <a:rPr lang="en-US" dirty="0" smtClean="0"/>
              <a:t>For temporal code: “variability can be an important part of the signal.” </a:t>
            </a:r>
            <a:r>
              <a:rPr lang="en-US" sz="2400" dirty="0" smtClean="0"/>
              <a:t>(Stein et al, 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(Tentative)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the nervous system is considered as a “closed system”,  what seems like noise may be just our observation of the internal state of the system (as in the “modem” analogy). </a:t>
            </a:r>
          </a:p>
          <a:p>
            <a:endParaRPr lang="en-US" dirty="0" smtClean="0"/>
          </a:p>
          <a:p>
            <a:r>
              <a:rPr lang="en-US" dirty="0" smtClean="0"/>
              <a:t>Even with a “feed-forward” view of the CNS, to understand how noise influences neuronal or network output, we must understand what these neuronal or network signals communicate to their downstream targets.</a:t>
            </a:r>
          </a:p>
          <a:p>
            <a:endParaRPr lang="en-US" dirty="0" smtClean="0"/>
          </a:p>
          <a:p>
            <a:r>
              <a:rPr lang="en-US" dirty="0" smtClean="0"/>
              <a:t>To understand the effect of noise we must account for the “state” of the network.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 of “</a:t>
            </a:r>
            <a:r>
              <a:rPr lang="en-US" b="1" dirty="0" smtClean="0"/>
              <a:t>noise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Cell noise </a:t>
            </a:r>
          </a:p>
          <a:p>
            <a:pPr lvl="1"/>
            <a:r>
              <a:rPr lang="en-US" dirty="0" smtClean="0"/>
              <a:t>primarily channel noise</a:t>
            </a:r>
          </a:p>
          <a:p>
            <a:r>
              <a:rPr lang="en-US" dirty="0" smtClean="0"/>
              <a:t>Synaptic noise </a:t>
            </a:r>
          </a:p>
          <a:p>
            <a:pPr lvl="1"/>
            <a:r>
              <a:rPr lang="en-US" dirty="0" smtClean="0"/>
              <a:t>variability of individual synapses (channel and biochemical noise)</a:t>
            </a:r>
          </a:p>
          <a:p>
            <a:pPr lvl="1"/>
            <a:r>
              <a:rPr lang="en-US" dirty="0" smtClean="0"/>
              <a:t>combined synaptic input from multiple neurons</a:t>
            </a:r>
          </a:p>
          <a:p>
            <a:r>
              <a:rPr lang="en-US" dirty="0" smtClean="0"/>
              <a:t>Biochemical noise (calcium effects, signal amplification)</a:t>
            </a:r>
          </a:p>
          <a:p>
            <a:r>
              <a:rPr lang="en-US" dirty="0" smtClean="0"/>
              <a:t>Other</a:t>
            </a:r>
            <a:endParaRPr lang="en-US" dirty="0"/>
          </a:p>
          <a:p>
            <a:pPr lvl="1"/>
            <a:r>
              <a:rPr lang="en-US" dirty="0" smtClean="0"/>
              <a:t>Natural variability of inputs to do other CNS activity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0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a neuronal network perform its function despite all the noise in the inputs?</a:t>
            </a:r>
          </a:p>
          <a:p>
            <a:endParaRPr lang="en-US" dirty="0" smtClean="0"/>
          </a:p>
          <a:p>
            <a:r>
              <a:rPr lang="en-US" dirty="0" smtClean="0"/>
              <a:t>Do neurons or networks use noise to their benefit?</a:t>
            </a:r>
          </a:p>
        </p:txBody>
      </p:sp>
    </p:spTree>
    <p:extLst>
      <p:ext uri="{BB962C8B-B14F-4D97-AF65-F5344CB8AC3E}">
        <p14:creationId xmlns:p14="http://schemas.microsoft.com/office/powerpoint/2010/main" val="37900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6172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Noise</a:t>
            </a:r>
            <a:r>
              <a:rPr lang="en-US" sz="2000" dirty="0" smtClean="0"/>
              <a:t>: </a:t>
            </a:r>
            <a:r>
              <a:rPr lang="en-US" sz="2000" i="1" u="sng" dirty="0" smtClean="0"/>
              <a:t>random</a:t>
            </a:r>
            <a:r>
              <a:rPr lang="en-US" sz="2000" i="1" dirty="0" smtClean="0"/>
              <a:t> fluctuations or disturbance that attenuates signal clarity</a:t>
            </a:r>
          </a:p>
          <a:p>
            <a:r>
              <a:rPr lang="en-US" sz="2000" b="1" dirty="0" smtClean="0"/>
              <a:t>Variability</a:t>
            </a:r>
            <a:r>
              <a:rPr lang="en-US" sz="2000" dirty="0" smtClean="0"/>
              <a:t>: </a:t>
            </a:r>
            <a:endParaRPr lang="en-US" sz="2000" dirty="0"/>
          </a:p>
          <a:p>
            <a:pPr lvl="1"/>
            <a:r>
              <a:rPr lang="en-US" sz="1600" i="1" dirty="0" smtClean="0"/>
              <a:t>Temporal variability in the input signal</a:t>
            </a:r>
          </a:p>
          <a:p>
            <a:pPr lvl="1"/>
            <a:r>
              <a:rPr lang="en-US" sz="1600" i="1" dirty="0" smtClean="0"/>
              <a:t>Spatial variability in the input signal</a:t>
            </a:r>
          </a:p>
          <a:p>
            <a:pPr lvl="1"/>
            <a:r>
              <a:rPr lang="en-US" sz="1600" i="1" dirty="0" smtClean="0"/>
              <a:t>Temporal variability in the output</a:t>
            </a:r>
          </a:p>
          <a:p>
            <a:pPr lvl="1"/>
            <a:r>
              <a:rPr lang="en-US" sz="1600" i="1" dirty="0" smtClean="0"/>
              <a:t>Trial-to-trial variability in the response</a:t>
            </a:r>
          </a:p>
          <a:p>
            <a:pPr lvl="1"/>
            <a:r>
              <a:rPr lang="en-US" sz="1600" i="1" dirty="0" smtClean="0"/>
              <a:t>Spike-time </a:t>
            </a:r>
            <a:r>
              <a:rPr lang="en-US" sz="1600" i="1" dirty="0"/>
              <a:t>variability </a:t>
            </a:r>
            <a:r>
              <a:rPr lang="en-US" sz="1600" i="1" dirty="0" smtClean="0"/>
              <a:t>(ISI distribution)</a:t>
            </a:r>
          </a:p>
          <a:p>
            <a:r>
              <a:rPr lang="en-US" sz="2000" dirty="0" smtClean="0"/>
              <a:t>Not all variability is random. So variability ≠ noise?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Perhaps the most useful way of defining “noise” is as trial-to-trial variability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Stochastic Facilitation (Ward):</a:t>
            </a:r>
          </a:p>
          <a:p>
            <a:r>
              <a:rPr lang="en-US" sz="2000" b="1" dirty="0" smtClean="0"/>
              <a:t>Stochastic Resonance</a:t>
            </a:r>
            <a:r>
              <a:rPr lang="en-US" sz="2000" dirty="0" smtClean="0"/>
              <a:t>: Increase in signal-to-noise ratio when the input has a finite-amplitude noise</a:t>
            </a:r>
          </a:p>
          <a:p>
            <a:r>
              <a:rPr lang="en-US" sz="2000" b="1" dirty="0" smtClean="0"/>
              <a:t>Coherence </a:t>
            </a:r>
            <a:r>
              <a:rPr lang="en-US" sz="2000" b="1" dirty="0"/>
              <a:t>Resonance</a:t>
            </a:r>
            <a:r>
              <a:rPr lang="en-US" sz="2000" dirty="0"/>
              <a:t>: Addition of noise to system makes oscillations more </a:t>
            </a:r>
            <a:r>
              <a:rPr lang="en-US" sz="2000" dirty="0" smtClean="0"/>
              <a:t>coherent</a:t>
            </a:r>
          </a:p>
          <a:p>
            <a:r>
              <a:rPr lang="en-US" sz="2000" b="1" dirty="0" smtClean="0"/>
              <a:t>Stochastic Synchrony</a:t>
            </a:r>
            <a:r>
              <a:rPr lang="en-US" sz="2000" dirty="0" smtClean="0"/>
              <a:t>: neurons (even if not connected) become more synchronous if they receive correlated noise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941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Resonance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1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Inputs and outputs of the system should be clearly defined.</a:t>
            </a:r>
          </a:p>
          <a:p>
            <a:r>
              <a:rPr lang="en-US" dirty="0" smtClean="0"/>
              <a:t>System needs to be sub-optimal.</a:t>
            </a:r>
          </a:p>
          <a:p>
            <a:r>
              <a:rPr lang="en-US" dirty="0" smtClean="0"/>
              <a:t>System needs to be nonlinear.</a:t>
            </a:r>
          </a:p>
          <a:p>
            <a:r>
              <a:rPr lang="en-US" dirty="0" smtClean="0"/>
              <a:t>Aperiodic S.R. </a:t>
            </a:r>
            <a:r>
              <a:rPr lang="en-US" sz="2400" dirty="0" smtClean="0"/>
              <a:t>(Collins Chow </a:t>
            </a:r>
            <a:r>
              <a:rPr lang="en-US" sz="2400" dirty="0" err="1" smtClean="0"/>
              <a:t>Imhoff</a:t>
            </a:r>
            <a:r>
              <a:rPr lang="en-US" sz="2400" dirty="0" smtClean="0"/>
              <a:t>, 1995)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2857500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2057400"/>
            <a:ext cx="2840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(McDonnell &amp; Abbott,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vs. variable inputs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the output of importance is not the spike timing?</a:t>
            </a:r>
          </a:p>
          <a:p>
            <a:pPr lvl="1"/>
            <a:r>
              <a:rPr lang="en-US" dirty="0" smtClean="0"/>
              <a:t>Which signal is optimal in spike rate?</a:t>
            </a:r>
          </a:p>
          <a:p>
            <a:pPr lvl="1"/>
            <a:r>
              <a:rPr lang="en-US" dirty="0" smtClean="0"/>
              <a:t>Or intensity of the burst?</a:t>
            </a:r>
            <a:endParaRPr lang="en-US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13889" r="18066" b="16840"/>
          <a:stretch/>
        </p:blipFill>
        <p:spPr bwMode="auto">
          <a:xfrm>
            <a:off x="4114800" y="3962400"/>
            <a:ext cx="4600575" cy="255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0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Constant vs. noisy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857875"/>
            <a:ext cx="7696200" cy="268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dirty="0" smtClean="0"/>
              <a:t>(</a:t>
            </a:r>
            <a:r>
              <a:rPr lang="en-US" sz="1600" dirty="0" err="1" smtClean="0"/>
              <a:t>Mainen</a:t>
            </a:r>
            <a:r>
              <a:rPr lang="en-US" sz="1600" dirty="0" smtClean="0"/>
              <a:t> &amp; </a:t>
            </a:r>
            <a:r>
              <a:rPr lang="en-US" sz="1600" dirty="0" err="1" smtClean="0"/>
              <a:t>Sejnowski</a:t>
            </a:r>
            <a:r>
              <a:rPr lang="en-US" sz="1600" dirty="0" smtClean="0"/>
              <a:t> 1995)</a:t>
            </a:r>
            <a:endParaRPr lang="en-US" sz="1600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13889" r="18066" b="16840"/>
          <a:stretch/>
        </p:blipFill>
        <p:spPr bwMode="auto">
          <a:xfrm>
            <a:off x="1038225" y="1676400"/>
            <a:ext cx="68389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0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4064</TotalTime>
  <Words>1049</Words>
  <Application>Microsoft Office PowerPoint</Application>
  <PresentationFormat>On-screen Show (4:3)</PresentationFormat>
  <Paragraphs>162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Stochastic Dynamics &amp; Small Networks</vt:lpstr>
      <vt:lpstr>The “brain” as a machine</vt:lpstr>
      <vt:lpstr>“Noise” in the nervous system</vt:lpstr>
      <vt:lpstr>Sources of “noise”</vt:lpstr>
      <vt:lpstr>Big Questions</vt:lpstr>
      <vt:lpstr>Definitions</vt:lpstr>
      <vt:lpstr>Stochastic Resonance</vt:lpstr>
      <vt:lpstr>Constant vs. variable inputs</vt:lpstr>
      <vt:lpstr>Constant vs. noisy inputs</vt:lpstr>
      <vt:lpstr>Constant vs. noisy inputs</vt:lpstr>
      <vt:lpstr>Constant vs. noisy inputs</vt:lpstr>
      <vt:lpstr>Spatial-variability analogue of the Mainen &amp; Sejnowski effect? </vt:lpstr>
      <vt:lpstr>Bayesian Hypothesis</vt:lpstr>
      <vt:lpstr>Advantages of small networks</vt:lpstr>
      <vt:lpstr>Effects on behavior</vt:lpstr>
      <vt:lpstr>Variability in motor output</vt:lpstr>
      <vt:lpstr>Variability in motor neuron activity</vt:lpstr>
      <vt:lpstr>Slow muscles transform spike frequency, spike numbers and burst cycle frequency</vt:lpstr>
      <vt:lpstr>Measuring the neuromuscular transform</vt:lpstr>
      <vt:lpstr>Measuring the neuromuscular transform</vt:lpstr>
      <vt:lpstr>Measuring the neuromuscular transform</vt:lpstr>
      <vt:lpstr>Temporal variability can be subject to filtering in sensory systems</vt:lpstr>
      <vt:lpstr>Knowing the circuitry helps</vt:lpstr>
      <vt:lpstr>Modulator-induced variability</vt:lpstr>
      <vt:lpstr>Exploring neuromodulatory Effects in sensory systems</vt:lpstr>
      <vt:lpstr>Variability in behavior</vt:lpstr>
      <vt:lpstr>Variability in behavior</vt:lpstr>
      <vt:lpstr>Why small networks?</vt:lpstr>
      <vt:lpstr>Some thoughts…</vt:lpstr>
      <vt:lpstr>(Tentative)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farzan</dc:creator>
  <cp:lastModifiedBy>Farzan Nadim</cp:lastModifiedBy>
  <cp:revision>300</cp:revision>
  <dcterms:created xsi:type="dcterms:W3CDTF">2006-08-16T00:00:00Z</dcterms:created>
  <dcterms:modified xsi:type="dcterms:W3CDTF">2012-03-13T17:58:14Z</dcterms:modified>
</cp:coreProperties>
</file>